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5" r:id="rId6"/>
    <p:sldId id="261" r:id="rId7"/>
    <p:sldId id="262" r:id="rId8"/>
    <p:sldId id="264" r:id="rId9"/>
    <p:sldId id="263" r:id="rId10"/>
    <p:sldId id="268" r:id="rId11"/>
    <p:sldId id="267" r:id="rId12"/>
    <p:sldId id="266" r:id="rId13"/>
    <p:sldId id="269" r:id="rId14"/>
    <p:sldId id="271" r:id="rId15"/>
    <p:sldId id="270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6077" autoAdjust="0"/>
  </p:normalViewPr>
  <p:slideViewPr>
    <p:cSldViewPr snapToGrid="0">
      <p:cViewPr>
        <p:scale>
          <a:sx n="95" d="100"/>
          <a:sy n="95" d="100"/>
        </p:scale>
        <p:origin x="11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F732B2-1596-4D72-B1C0-64CD6B968A77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E7F5BD-E009-4828-9117-5728542948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767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version I chose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E7F5BD-E009-4828-9117-5728542948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6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Given the limited time for this project, no definite conclusion was expected. The goal was to determine what was suggested from the data I could collect.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E7F5BD-E009-4828-9117-5728542948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782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Designed for testing the ant colony system algorithm.</a:t>
            </a:r>
          </a:p>
          <a:p>
            <a:r>
              <a:rPr lang="en-US" dirty="0"/>
              <a:t>Allows for changing graph size with and without increasing the differences in edge costs.</a:t>
            </a:r>
          </a:p>
          <a:p>
            <a:r>
              <a:rPr lang="en-US" dirty="0"/>
              <a:t>The simulation only runs column sizes of odd integers greater than 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E7F5BD-E009-4828-9117-5728542948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33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E7F5BD-E009-4828-9117-5728542948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00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graph sizes were chosen because they each have a pair that has different ranges in edge costs and similar number of possible paths.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E7F5BD-E009-4828-9117-5728542948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54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test rans 75 times</a:t>
            </a:r>
          </a:p>
          <a:p>
            <a:r>
              <a:rPr lang="en-US" dirty="0"/>
              <a:t>Each test ran until either the best solution is found or 2000 iterations are reached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E7F5BD-E009-4828-9117-5728542948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78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E7F5BD-E009-4828-9117-57285429483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47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It's impossible to know how many acceptable solutions existed in any graph tested. One test could have had 15% of its possible solutions in the acceptable range, while another test in the same experiment could have had 30% of its possible solutions acceptable.  This makes it possible for a value that did actually perform better to appear worse or vice versa.</a:t>
            </a:r>
          </a:p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 further analyses, I noticed a lack of possible solutions values over any given sets of paths which would dilute the accuracy of the results.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E7F5BD-E009-4828-9117-5728542948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73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CA380-3B78-3752-0A26-1F726B8624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7EC0F9-3151-4935-169A-72D7CDCD5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B03BE-2442-0890-E27E-9F32AA97E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07C9A-F4D1-425D-8B61-60B7EEC3805A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F001C-0791-A262-387E-E6CC940E1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17E78-82D3-03EF-0F93-ABC81F378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287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4DF46-CCD2-5649-E00E-F5B078074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C06160-509A-2FEB-5FF6-AB2D785B6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DBD57-BF12-12BD-3153-F6FE9D2C5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3D38D-9A70-471A-B4FC-D5494BF82BEB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B07F8-40DE-1E58-4106-3E69EB15F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4FB17-3624-E5E5-3113-85EA0D35D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039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96CAB2-6A15-06B2-AC33-FD1A10F4A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19F0A0-2905-AE67-86E0-07B02A0BB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BE410-F1B6-322B-DBC0-A9FEF2BA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47147-8705-42BD-816C-F6DA9C8C7BC9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6F9F8-3875-3094-DCB5-BC2878FFD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5645A-21F0-6823-B261-41EE547C4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77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378C-D303-C87C-4A6A-2F01BADE2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43D3D-E8AC-4B46-5967-E0677614A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411EF-8397-A88B-587A-AC7C0FA1C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22FA-6164-420B-AC79-27AB82A02235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D8A67-772C-76CF-C06B-D3A0B2979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FF771-99FF-6BBB-3EC5-58A969019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60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33968-E673-08AB-FD24-FEDF03C8D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8EE22-77BE-C5EE-3630-30748B56D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F0C91-31CD-AFF9-5EC3-842C8DE2E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F289-3665-4A31-9951-335781EECEC0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62AAC-C261-A04E-ADE4-3C61BDE08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F3781-FED0-1A86-B59A-94E98B894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27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971B-C782-7DB3-8A79-C64AAAA62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EEF93-BC5C-3ED9-9888-CF65EF9843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B4DD6-7B78-D8FE-377C-1C08E54B8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07F57-0B56-0D64-1A9F-0810B8E50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60CBB-AF31-4F30-961C-49670DDF7500}" type="datetime1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083C7-2D57-9F98-97F5-4E7B842F8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B7C340-5904-D596-E165-F16A37AB2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40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A9158-15E4-1A53-54E8-1AC684B2E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D1671-BAB4-97D1-99F3-CD3DA53AC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3F08A4-E3B6-3BC8-32F2-E8F2D135E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D7E014-3981-66F0-51A4-9BE574500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A9039A-775D-9C05-B672-7D9CB844A0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DE874B-BF19-21CC-8B2A-080A22144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E1D4B-DA20-4CB7-9926-0506EEC2F779}" type="datetime1">
              <a:rPr lang="en-US" smtClean="0"/>
              <a:t>6/24/2024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DB3B9F-D4C6-275F-17EA-249D26DEA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F9AC1-205B-B5FE-6DF8-5698E852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11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98496-BE7D-F20F-3AFB-910BC3E28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9DDF4C-E436-EA60-4B15-CF79F9F53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1BA39-A29B-46F1-8798-5558B616D773}" type="datetime1">
              <a:rPr lang="en-US" smtClean="0"/>
              <a:t>6/24/2024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6D79EF-1824-7711-B915-451CE1A16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EC5C01-C47A-5ABB-2985-45766550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211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479516-00A4-0642-2B17-1B3D4CEB6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4D94E-8482-408E-8A74-7A91E070E90F}" type="datetime1">
              <a:rPr lang="en-US" smtClean="0"/>
              <a:t>6/24/2024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F282CF-A7AF-D288-BC04-507D5F44B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8F25B5-5A22-D0E9-54FC-9B9C3C7D8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972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7B40B-3BE5-7E32-1D9F-6C7A30A45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4F1EE-9FFF-C96C-4239-82F295B5D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AA93E-F65B-AFAE-76EA-2F0FE96A8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11C1F-9436-1E26-EAFC-1B2840D6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2DC6E-D13A-4A7F-A392-14A47DDCFA60}" type="datetime1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66F772-E64F-0A09-4BED-0061A45CF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CC1DA-068C-A9F4-B6AD-6369FCCCF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534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C02B4-A1CD-F8AE-DC3E-12E94224F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288B3A-3D28-8CC3-BC33-8E19381CA1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DEB60A-EF21-285D-C127-01E2EAD24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8259C-8F61-B0FF-7278-40AD0B42B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4472E-A4F5-4B20-BAE3-D37124DC9D38}" type="datetime1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060CCE-0A12-A159-BF45-2F657321D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470D1-2171-BE14-09D3-D2B3BF41B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37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749B8-8FC3-2D2E-CD01-117A4CDEB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4D060-F82D-A56F-D652-36C2BF6AF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FD9F0-279C-37F8-2543-4292766B7E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18B275-4CC9-4B6E-8BF6-99648511288D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5A449-50D7-F0E3-8ED1-0FBFC612D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32E5E-02E1-10FE-8F56-E8B2ED393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D1C4FE-3825-4BA1-AC5B-C06CF5536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1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9F20B-8BF7-4B08-956D-4F6059E813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Ant Colony Shortest Path Problem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497275-0F15-63E0-85B7-11C24AE337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Charles Walker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B37D4-E155-F985-5B48-9E0DC7B27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31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B71A-D3C5-F051-2C5D-C96FAE516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Experiments Consisted of 10 Tests Each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6B0D1D-5436-0094-E14A-5935A66D2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0" y="1690688"/>
            <a:ext cx="12024060" cy="43664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565D4-C053-BD4E-137F-9A42C6547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24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65EAD9-A666-4202-14C7-68EF0E874674}"/>
              </a:ext>
            </a:extLst>
          </p:cNvPr>
          <p:cNvSpPr txBox="1"/>
          <p:nvPr/>
        </p:nvSpPr>
        <p:spPr>
          <a:xfrm>
            <a:off x="0" y="859702"/>
            <a:ext cx="12192000" cy="4893647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Data Analysis</a:t>
            </a:r>
          </a:p>
          <a:p>
            <a:pPr algn="ctr"/>
            <a:endParaRPr lang="en-US" sz="1200" dirty="0"/>
          </a:p>
          <a:p>
            <a:r>
              <a:rPr lang="en-US" sz="2800" dirty="0"/>
              <a:t>Effectiveness: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The number of times an acceptable was found in each test.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The number of times the best solution was found in each test.</a:t>
            </a:r>
          </a:p>
          <a:p>
            <a:endParaRPr lang="en-US" sz="2800" dirty="0"/>
          </a:p>
          <a:p>
            <a:r>
              <a:rPr lang="en-US" sz="2800" dirty="0"/>
              <a:t>Efficiency: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The number of iterations needed to find an acceptable solution.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The number of iterations needed to find the best solution.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50B2CCF-49A0-EBBD-1328-02A876567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670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40C72-59B7-A9E8-3CEF-5C73104C6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Summarized 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56DD32E-1843-8643-E7AE-C4F239D3D9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3490786"/>
              </p:ext>
            </p:extLst>
          </p:nvPr>
        </p:nvGraphicFramePr>
        <p:xfrm>
          <a:off x="92365" y="1690688"/>
          <a:ext cx="11887197" cy="50703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8171">
                  <a:extLst>
                    <a:ext uri="{9D8B030D-6E8A-4147-A177-3AD203B41FA5}">
                      <a16:colId xmlns:a16="http://schemas.microsoft.com/office/drawing/2014/main" val="2641223349"/>
                    </a:ext>
                  </a:extLst>
                </a:gridCol>
                <a:gridCol w="1698171">
                  <a:extLst>
                    <a:ext uri="{9D8B030D-6E8A-4147-A177-3AD203B41FA5}">
                      <a16:colId xmlns:a16="http://schemas.microsoft.com/office/drawing/2014/main" val="4045582777"/>
                    </a:ext>
                  </a:extLst>
                </a:gridCol>
                <a:gridCol w="1698171">
                  <a:extLst>
                    <a:ext uri="{9D8B030D-6E8A-4147-A177-3AD203B41FA5}">
                      <a16:colId xmlns:a16="http://schemas.microsoft.com/office/drawing/2014/main" val="3819225218"/>
                    </a:ext>
                  </a:extLst>
                </a:gridCol>
                <a:gridCol w="1698171">
                  <a:extLst>
                    <a:ext uri="{9D8B030D-6E8A-4147-A177-3AD203B41FA5}">
                      <a16:colId xmlns:a16="http://schemas.microsoft.com/office/drawing/2014/main" val="3522364709"/>
                    </a:ext>
                  </a:extLst>
                </a:gridCol>
                <a:gridCol w="1698171">
                  <a:extLst>
                    <a:ext uri="{9D8B030D-6E8A-4147-A177-3AD203B41FA5}">
                      <a16:colId xmlns:a16="http://schemas.microsoft.com/office/drawing/2014/main" val="961975092"/>
                    </a:ext>
                  </a:extLst>
                </a:gridCol>
                <a:gridCol w="1698171">
                  <a:extLst>
                    <a:ext uri="{9D8B030D-6E8A-4147-A177-3AD203B41FA5}">
                      <a16:colId xmlns:a16="http://schemas.microsoft.com/office/drawing/2014/main" val="1514151001"/>
                    </a:ext>
                  </a:extLst>
                </a:gridCol>
                <a:gridCol w="1698171">
                  <a:extLst>
                    <a:ext uri="{9D8B030D-6E8A-4147-A177-3AD203B41FA5}">
                      <a16:colId xmlns:a16="http://schemas.microsoft.com/office/drawing/2014/main" val="2738312060"/>
                    </a:ext>
                  </a:extLst>
                </a:gridCol>
              </a:tblGrid>
              <a:tr h="68339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Experiment Graph Size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BSC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μ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BSI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σ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BSI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LASC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μ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LASI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σ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LASI 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8411829"/>
                  </a:ext>
                </a:extLst>
              </a:tr>
              <a:tr h="6206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6x7  Baseline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676.909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95.177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74.32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59.6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94483347"/>
                  </a:ext>
                </a:extLst>
              </a:tr>
              <a:tr h="6206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6x7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q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 &amp; αL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+172.7%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+59.7%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+467.3%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0.000%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+0.2%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+13.7%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88450544"/>
                  </a:ext>
                </a:extLst>
              </a:tr>
              <a:tr h="6206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12x5 Baseline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743.6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380.374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35.64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37.381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04636696"/>
                  </a:ext>
                </a:extLst>
              </a:tr>
              <a:tr h="6206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12x5 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 &amp; αL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+90%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+27%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+18.6%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-11%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-18.8%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22317202"/>
                  </a:ext>
                </a:extLst>
              </a:tr>
              <a:tr h="6206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5x9  Baseline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787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152.735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131.147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128.989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72722102"/>
                  </a:ext>
                </a:extLst>
              </a:tr>
              <a:tr h="6206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5x9 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 &amp; αL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+1000%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+24.3%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+196.449%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0%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-22.9%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-26.2%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0027432"/>
                  </a:ext>
                </a:extLst>
              </a:tr>
              <a:tr h="3313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18x5 Baseline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530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60.467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56.173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4175760"/>
                  </a:ext>
                </a:extLst>
              </a:tr>
              <a:tr h="3313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18x5 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en-US" sz="18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 &amp; αL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+800%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+81.9%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+11.9%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+22.8%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5094329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E4A37E-1925-A5A3-F552-30CFE9DC6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535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0FCA-8F2B-3D20-4C5F-8A097FFDE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Research Questions 1 &amp;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4E1EF-5C69-FE8B-CF09-052541BCB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Acceptable solution data was invalidated due to an oversight in the graph model design and experiment design.</a:t>
            </a:r>
          </a:p>
          <a:p>
            <a:pPr marL="0" indent="0">
              <a:buNone/>
            </a:pPr>
            <a:endParaRPr lang="en-US" sz="3200" dirty="0"/>
          </a:p>
          <a:p>
            <a:pPr lvl="1"/>
            <a:r>
              <a:rPr lang="en-US" sz="2800" dirty="0"/>
              <a:t>Each test used a different graph with an unknown percentage of acceptable solutions.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A lack of possible solutions</a:t>
            </a:r>
          </a:p>
          <a:p>
            <a:pPr lvl="2"/>
            <a:r>
              <a:rPr lang="en-US" sz="2400" dirty="0"/>
              <a:t>Example: 5x9 graph has 71 possible solution values out of 1,953,122 paths.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B84ABE-5963-1849-0C84-ABFF636D4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1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980C1-0C1B-6755-33B9-404116226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 Data is Valid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E94EC-16F2-CCB6-3EA4-A95E27BD8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90267"/>
            <a:ext cx="10515600" cy="15204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 number of best solutions found remains a valid test result because each graph only had one best solution. 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DC6893-044A-4F66-9342-19C6CBB2B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121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A1028-3CD0-40A8-FBDE-B70E0C9D4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Research Questions 2 &amp;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229E0-B0E8-6026-C96E-AA12D4D22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84465"/>
            <a:ext cx="121920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3200" dirty="0"/>
              <a:t>In regards to the number of times the best solution was found and iterations required: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When the better-performing values were tested together:</a:t>
            </a:r>
          </a:p>
          <a:p>
            <a:pPr lvl="2"/>
            <a:r>
              <a:rPr lang="en-US" sz="2800" dirty="0"/>
              <a:t>On the 6x7, 5x9, and 18x5 graphs, the algorithm performed more efficiently and effectively than the other 9 tests</a:t>
            </a:r>
          </a:p>
          <a:p>
            <a:pPr lvl="2"/>
            <a:r>
              <a:rPr lang="en-US" sz="2800" dirty="0"/>
              <a:t>On the 12x5 graph, the -30% of baseline q</a:t>
            </a:r>
            <a:r>
              <a:rPr lang="en-US" sz="2800" baseline="-25000" dirty="0"/>
              <a:t>0</a:t>
            </a:r>
            <a:r>
              <a:rPr lang="en-US" sz="2800" dirty="0"/>
              <a:t> value performed the best but only slightly better than both variables at their lower values.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BB3DF7-8A1C-8294-9492-E26C6324A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58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2FA22-928C-BB75-0C3A-217C9657A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 2 &amp; 3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B8A25-4B8E-20D2-577D-8BC1CD024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These findings suggest:</a:t>
            </a:r>
            <a:endParaRPr lang="en-US" dirty="0"/>
          </a:p>
          <a:p>
            <a:pPr lvl="1"/>
            <a:r>
              <a:rPr lang="en-US" sz="2800" dirty="0"/>
              <a:t> The α variable may have varying optimal values when applied to graphs with larger edge costs and sizes, compared to graphs with smaller differences in edge costs and smaller sizes.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The q</a:t>
            </a:r>
            <a:r>
              <a:rPr lang="en-US" sz="2800" baseline="-25000" dirty="0"/>
              <a:t>0 </a:t>
            </a:r>
            <a:r>
              <a:rPr lang="en-US" sz="2800" dirty="0"/>
              <a:t>variable may have a consistent optimal value regardless of the differences in edge cost or problem size applied.</a:t>
            </a:r>
          </a:p>
          <a:p>
            <a:pPr lvl="1"/>
            <a:endParaRPr lang="en-US" sz="2800" dirty="0"/>
          </a:p>
          <a:p>
            <a:pPr marL="0" indent="0" algn="ctr">
              <a:buNone/>
            </a:pPr>
            <a:r>
              <a:rPr lang="en-US" sz="3200" dirty="0"/>
              <a:t>More testing is needed to explore emergent behavior between varying variable values and graph types.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7F69E-9875-E53D-875B-A285FB56E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64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B132C-62F8-6E2E-EA5D-4B6BB82AD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EEB5B-87C6-8DF2-01AF-EA481C36F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1989"/>
            <a:ext cx="10515600" cy="2914022"/>
          </a:xfrm>
        </p:spPr>
        <p:txBody>
          <a:bodyPr/>
          <a:lstStyle/>
          <a:p>
            <a:r>
              <a:rPr lang="en-US" dirty="0"/>
              <a:t>Alter the graph design to account for the amount of acceptable solutions.</a:t>
            </a:r>
          </a:p>
          <a:p>
            <a:r>
              <a:rPr lang="en-US" dirty="0"/>
              <a:t>Change the simulation process to use the same graph for each test in an experiment or create set values for all edges.</a:t>
            </a:r>
          </a:p>
          <a:p>
            <a:r>
              <a:rPr lang="en-US" dirty="0"/>
              <a:t>Further experiments on the relationship between varying values of independent variables.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22975-2352-2D6A-8CE4-D6994EC71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04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774A3-6C26-0A61-C687-1326F06C8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pic>
        <p:nvPicPr>
          <p:cNvPr id="5" name="Content Placeholder 4" descr="Quizzical burrowing owl looking forward">
            <a:extLst>
              <a:ext uri="{FF2B5EF4-FFF2-40B4-BE49-F238E27FC236}">
                <a16:creationId xmlns:a16="http://schemas.microsoft.com/office/drawing/2014/main" id="{BAEA1764-140F-D693-5020-D8F8DE77D8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393" y="1195729"/>
            <a:ext cx="8149213" cy="5662271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667E8-CD8E-12A2-A5C2-70EEEAB47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76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1F0ED-6D10-6734-C05F-1093118BC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Ant Colony Algorithm?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5E835-6F4D-4AFA-D468-12D14A341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They are metaheuristic optimization algorithms</a:t>
            </a:r>
          </a:p>
          <a:p>
            <a:endParaRPr lang="en-US" dirty="0"/>
          </a:p>
          <a:p>
            <a:r>
              <a:rPr lang="en-US" dirty="0"/>
              <a:t>They mimic the swarming method of an ant colony’s process of finding shorter routes to food using pheromones.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Ants typically act as homogeneous agents but can vary depending on the version.</a:t>
            </a:r>
          </a:p>
          <a:p>
            <a:endParaRPr lang="en-US" dirty="0"/>
          </a:p>
          <a:p>
            <a:r>
              <a:rPr lang="en-US" dirty="0"/>
              <a:t>Both the edge length and pheromone level determine the probability of a path being chosen.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93E774-97F9-77AE-4EA6-F8A84C0DC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44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BB71A-CBA4-3AC7-5A87-3CE67A5F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Ant Colony System (ACS)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BD90B-A222-FF45-0179-2A91C654B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Ants will decide to explore or exploit when choosing a direction.</a:t>
            </a:r>
          </a:p>
          <a:p>
            <a:pPr lvl="1"/>
            <a:r>
              <a:rPr lang="en-US" dirty="0"/>
              <a:t>Exploit means the strongest path is chosen.</a:t>
            </a:r>
          </a:p>
          <a:p>
            <a:pPr lvl="1"/>
            <a:r>
              <a:rPr lang="en-US" dirty="0"/>
              <a:t>Explore mean probability-based choice.</a:t>
            </a:r>
          </a:p>
          <a:p>
            <a:pPr lvl="1"/>
            <a:endParaRPr lang="en-US" dirty="0"/>
          </a:p>
          <a:p>
            <a:r>
              <a:rPr lang="en-US" dirty="0"/>
              <a:t>Locally updates pheromones as ants traverse an edge.</a:t>
            </a:r>
          </a:p>
          <a:p>
            <a:pPr lvl="1"/>
            <a:r>
              <a:rPr lang="en-US" dirty="0"/>
              <a:t>Reduces that paths pheromones to encourage the use of other paths.</a:t>
            </a:r>
          </a:p>
          <a:p>
            <a:endParaRPr lang="en-US" dirty="0"/>
          </a:p>
          <a:p>
            <a:r>
              <a:rPr lang="en-US" dirty="0"/>
              <a:t>Globally updates the pheromones of all edges.</a:t>
            </a:r>
          </a:p>
          <a:p>
            <a:pPr lvl="1"/>
            <a:r>
              <a:rPr lang="en-US" dirty="0"/>
              <a:t>All pheromone levels decay</a:t>
            </a:r>
          </a:p>
          <a:p>
            <a:pPr lvl="1"/>
            <a:r>
              <a:rPr lang="en-US" dirty="0"/>
              <a:t>Only the best path increases in pheromone levels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415AEE-B8DE-1C8B-8B33-A63443F5F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36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D86046-EEC2-951D-FBBE-3A671EC4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/>
              <a:t>Independent Variables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26D623-9399-021C-9688-4F56C7465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319713"/>
            <a:ext cx="4777381" cy="404883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56591-61E6-1032-E9BB-15CB7714C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r>
              <a:rPr lang="en-US" sz="2200"/>
              <a:t>k = Number of ants</a:t>
            </a:r>
          </a:p>
          <a:p>
            <a:endParaRPr lang="en-US" sz="2200"/>
          </a:p>
          <a:p>
            <a:r>
              <a:rPr lang="el-GR" sz="2200"/>
              <a:t>α</a:t>
            </a:r>
            <a:r>
              <a:rPr lang="en-US" sz="2200"/>
              <a:t> = Pheromone importance</a:t>
            </a:r>
          </a:p>
          <a:p>
            <a:endParaRPr lang="en-US" sz="2200"/>
          </a:p>
          <a:p>
            <a:r>
              <a:rPr lang="en-US" sz="2200"/>
              <a:t>β = Heuristics importance</a:t>
            </a:r>
          </a:p>
          <a:p>
            <a:endParaRPr lang="en-US" sz="2200"/>
          </a:p>
          <a:p>
            <a:r>
              <a:rPr lang="en-US" sz="2200"/>
              <a:t>ρ = Pheromone decay rate</a:t>
            </a:r>
          </a:p>
          <a:p>
            <a:endParaRPr lang="en-US" sz="2200"/>
          </a:p>
          <a:p>
            <a:r>
              <a:rPr lang="en-US" sz="2200"/>
              <a:t>q</a:t>
            </a:r>
            <a:r>
              <a:rPr lang="en-US" sz="2200" baseline="-25000"/>
              <a:t>0</a:t>
            </a:r>
            <a:r>
              <a:rPr lang="en-US" sz="2200"/>
              <a:t> = Chance of choosing to exploit the strongest edge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DFE79-7F14-84FB-CBF1-6EA603B1C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0D1C4FE-3825-4BA1-AC5B-C06CF5536EDE}" type="slidenum">
              <a:rPr lang="en-US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3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2B534-D040-4366-FA22-6076AAD7C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D62DF-7A96-B40F-6A1A-953BF6A11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690688"/>
            <a:ext cx="11353800" cy="4915091"/>
          </a:xfrm>
        </p:spPr>
        <p:txBody>
          <a:bodyPr>
            <a:norm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arenR"/>
            </a:pPr>
            <a:r>
              <a:rPr lang="en-US" sz="2400" dirty="0">
                <a:effectLst/>
                <a:latin typeface="Aptos Display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 the ACS algorithm dependent variables be adjusted to find a solution for a SPP within a known range of best solutions in an estimated average number of computations?</a:t>
            </a: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arenR"/>
            </a:pPr>
            <a:endParaRPr lang="en-US" sz="2400" dirty="0">
              <a:effectLst/>
              <a:latin typeface="Aptos Display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arenR"/>
            </a:pPr>
            <a:r>
              <a:rPr lang="en-US" sz="2400" dirty="0">
                <a:effectLst/>
                <a:latin typeface="Aptos Display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 optimal independent values vary based on the problem's size?</a:t>
            </a: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arenR"/>
            </a:pPr>
            <a:endParaRPr lang="en-US" sz="2400" dirty="0">
              <a:effectLst/>
              <a:latin typeface="Aptos Display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arenR"/>
            </a:pPr>
            <a:r>
              <a:rPr lang="en-US" sz="2400" dirty="0">
                <a:effectLst/>
                <a:latin typeface="Aptos Display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 optimal independent values vary based on the differences in edge costs?</a:t>
            </a: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arenR"/>
            </a:pPr>
            <a:endParaRPr lang="en-US" sz="2400" dirty="0">
              <a:effectLst/>
              <a:latin typeface="Aptos Display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arenR"/>
            </a:pPr>
            <a:r>
              <a:rPr lang="en-US" sz="2400" dirty="0">
                <a:effectLst/>
                <a:latin typeface="Aptos Display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independent variables hold more weight in finding a solution, and at what problem sizes?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A64479-5BAF-5740-F2FE-77F9DB5C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90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53F44-781C-FFF7-C3EB-9804E37B1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The Graph Model</a:t>
            </a:r>
          </a:p>
        </p:txBody>
      </p:sp>
      <p:pic>
        <p:nvPicPr>
          <p:cNvPr id="4" name="Content Placeholder 3" descr="A diagram of a network&#10;&#10;Description automatically generated with medium confidence">
            <a:extLst>
              <a:ext uri="{FF2B5EF4-FFF2-40B4-BE49-F238E27FC236}">
                <a16:creationId xmlns:a16="http://schemas.microsoft.com/office/drawing/2014/main" id="{8E8073EE-667D-BFC5-0D78-E4EBA35B66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3094" y="969264"/>
            <a:ext cx="11505811" cy="588873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AA53A7-4CBD-DC5D-4ACE-4E9469F97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17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2A8F-D719-7F1E-AE48-E00335E9A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259" y="1"/>
            <a:ext cx="10515600" cy="749808"/>
          </a:xfrm>
        </p:spPr>
        <p:txBody>
          <a:bodyPr/>
          <a:lstStyle/>
          <a:p>
            <a:pPr algn="ctr"/>
            <a:r>
              <a:rPr lang="en-US" dirty="0"/>
              <a:t>Known Paths</a:t>
            </a:r>
          </a:p>
        </p:txBody>
      </p:sp>
      <p:pic>
        <p:nvPicPr>
          <p:cNvPr id="4" name="Content Placeholder 3" descr="A diagram of a network&#10;&#10;Description automatically generated">
            <a:extLst>
              <a:ext uri="{FF2B5EF4-FFF2-40B4-BE49-F238E27FC236}">
                <a16:creationId xmlns:a16="http://schemas.microsoft.com/office/drawing/2014/main" id="{5E87A6C7-1E19-5C1B-11D2-1CAC86FDB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882" y="575120"/>
            <a:ext cx="12193882" cy="4193170"/>
          </a:xfrm>
          <a:prstGeom prst="rect">
            <a:avLst/>
          </a:prstGeom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885BAF0F-967E-E55C-385C-B930F7007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0257" y="4768291"/>
            <a:ext cx="5549604" cy="2089709"/>
          </a:xfrm>
          <a:prstGeom prst="rect">
            <a:avLst/>
          </a:prstGeom>
          <a:ln w="22225"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256A3-15AF-FFBC-44E6-DFCD4EE94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54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S350 Sim Example">
            <a:hlinkClick r:id="" action="ppaction://media"/>
            <a:extLst>
              <a:ext uri="{FF2B5EF4-FFF2-40B4-BE49-F238E27FC236}">
                <a16:creationId xmlns:a16="http://schemas.microsoft.com/office/drawing/2014/main" id="{6B3595E9-2F8B-8AD9-9C13-95112EF8994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5759" y="0"/>
            <a:ext cx="11400482" cy="641262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442A97-775D-6AEB-D6DE-4512F89C6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5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D157D-41D0-55D0-0F43-C7DCD6F40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4 Experiments: 1 for Each Graph Size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AD9C0B-D069-BE16-7E41-C4DAC56E8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50222"/>
            <a:ext cx="12192000" cy="2508531"/>
          </a:xfrm>
          <a:prstGeom prst="rect">
            <a:avLst/>
          </a:prstGeom>
        </p:spPr>
      </p:pic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E60F345B-7244-CAC5-14DE-A48CD3BCD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1C4FE-3825-4BA1-AC5B-C06CF5536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97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969</Words>
  <Application>Microsoft Office PowerPoint</Application>
  <PresentationFormat>Widescreen</PresentationFormat>
  <Paragraphs>181</Paragraphs>
  <Slides>18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Office Theme</vt:lpstr>
      <vt:lpstr>Ant Colony Shortest Path Problem Simulation</vt:lpstr>
      <vt:lpstr>What is an Ant Colony Algorithm?</vt:lpstr>
      <vt:lpstr>Ant Colony System (ACS)</vt:lpstr>
      <vt:lpstr>Independent Variables</vt:lpstr>
      <vt:lpstr>Research Questions</vt:lpstr>
      <vt:lpstr>The Graph Model</vt:lpstr>
      <vt:lpstr>Known Paths</vt:lpstr>
      <vt:lpstr>PowerPoint Presentation</vt:lpstr>
      <vt:lpstr>4 Experiments: 1 for Each Graph Size</vt:lpstr>
      <vt:lpstr>Experiments Consisted of 10 Tests Each</vt:lpstr>
      <vt:lpstr>PowerPoint Presentation</vt:lpstr>
      <vt:lpstr>Summarized Results</vt:lpstr>
      <vt:lpstr>Research Questions 1 &amp; 4</vt:lpstr>
      <vt:lpstr>Some Data is Valid</vt:lpstr>
      <vt:lpstr>Research Questions 2 &amp; 3</vt:lpstr>
      <vt:lpstr>Research Questions 2 &amp; 3 Cont.</vt:lpstr>
      <vt:lpstr>Future Work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Charles Walker</dc:creator>
  <cp:lastModifiedBy>Charles Walker</cp:lastModifiedBy>
  <cp:revision>1</cp:revision>
  <dcterms:created xsi:type="dcterms:W3CDTF">2024-06-23T18:19:31Z</dcterms:created>
  <dcterms:modified xsi:type="dcterms:W3CDTF">2024-06-24T04:52:19Z</dcterms:modified>
</cp:coreProperties>
</file>

<file path=docProps/thumbnail.jpeg>
</file>